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2.bin" ContentType="application/vnd.openxmlformats-officedocument.oleObject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Default Extension="pict" ContentType="image/pi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embeddings/Microsoft_Equation5.bin" ContentType="application/vnd.openxmlformats-officedocument.oleObject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embeddings/Microsoft_Equation1.bin" ContentType="application/vnd.openxmlformats-officedocument.oleObject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1217" r:id="rId2"/>
    <p:sldId id="1226" r:id="rId3"/>
    <p:sldId id="1227" r:id="rId4"/>
    <p:sldId id="1228" r:id="rId5"/>
    <p:sldId id="1229" r:id="rId6"/>
    <p:sldId id="1230" r:id="rId7"/>
    <p:sldId id="1232" r:id="rId8"/>
    <p:sldId id="1234" r:id="rId9"/>
    <p:sldId id="1235" r:id="rId10"/>
    <p:sldId id="1233" r:id="rId11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201" autoAdjust="0"/>
    <p:restoredTop sz="94558" autoAdjust="0"/>
  </p:normalViewPr>
  <p:slideViewPr>
    <p:cSldViewPr>
      <p:cViewPr>
        <p:scale>
          <a:sx n="110" d="100"/>
          <a:sy n="110" d="100"/>
        </p:scale>
        <p:origin x="-400" y="-256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Relationship Id="rId3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Meeting name – abbreviated presentation title,  abbreviated author name  (??/??/20??)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67640" y="11226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Development of Improved Vertical Position Control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76400" y="2331720"/>
            <a:ext cx="6621780" cy="7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S.P. </a:t>
            </a:r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Gerhardt,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2000" b="0" dirty="0" err="1" smtClean="0">
                <a:solidFill>
                  <a:schemeClr val="tx1"/>
                </a:solidFill>
                <a:latin typeface="Arial" pitchFamily="34" charset="0"/>
              </a:rPr>
              <a:t>Kolemen</a:t>
            </a:r>
            <a:endParaRPr lang="en-US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1800" b="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844040" y="3799841"/>
            <a:ext cx="6286500" cy="70634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ASC Session, NSTX 2011/12 Research Forum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Location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Date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dZ/dt</a:t>
            </a:r>
            <a:r>
              <a:rPr lang="en-US" dirty="0" smtClean="0"/>
              <a:t> Observer</a:t>
            </a:r>
          </a:p>
          <a:p>
            <a:pPr lvl="1"/>
            <a:r>
              <a:rPr lang="en-US" dirty="0" smtClean="0"/>
              <a:t>Complete specification has been written.</a:t>
            </a:r>
          </a:p>
          <a:p>
            <a:pPr lvl="1"/>
            <a:r>
              <a:rPr lang="en-US" dirty="0" smtClean="0"/>
              <a:t>Electronics for voltage difference amplifiers have been ordered.</a:t>
            </a:r>
          </a:p>
          <a:p>
            <a:pPr lvl="1"/>
            <a:r>
              <a:rPr lang="en-US" dirty="0" smtClean="0"/>
              <a:t>Requested they be ready for the ISTP.</a:t>
            </a:r>
          </a:p>
          <a:p>
            <a:pPr lvl="1"/>
            <a:r>
              <a:rPr lang="en-US" dirty="0" smtClean="0"/>
              <a:t>Have not started coding it in PCS.</a:t>
            </a:r>
          </a:p>
          <a:p>
            <a:endParaRPr lang="en-US" dirty="0" smtClean="0"/>
          </a:p>
          <a:p>
            <a:r>
              <a:rPr lang="en-US" dirty="0" smtClean="0"/>
              <a:t>RWM coils for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axis</a:t>
            </a:r>
            <a:r>
              <a:rPr lang="en-US" dirty="0" smtClean="0"/>
              <a:t> control.</a:t>
            </a:r>
          </a:p>
          <a:p>
            <a:pPr lvl="1"/>
            <a:r>
              <a:rPr lang="en-US" dirty="0" smtClean="0"/>
              <a:t>Specification has been written.</a:t>
            </a:r>
          </a:p>
          <a:p>
            <a:pPr lvl="2"/>
            <a:r>
              <a:rPr lang="en-US" dirty="0" smtClean="0"/>
              <a:t>Will be part of the RWM proportional control algorithm.</a:t>
            </a:r>
          </a:p>
          <a:p>
            <a:pPr lvl="1"/>
            <a:r>
              <a:rPr lang="en-US" dirty="0" smtClean="0"/>
              <a:t>Relies on the improved </a:t>
            </a:r>
            <a:r>
              <a:rPr lang="en-US" dirty="0" err="1" smtClean="0"/>
              <a:t>dZ/dt</a:t>
            </a:r>
            <a:r>
              <a:rPr lang="en-US" dirty="0" smtClean="0"/>
              <a:t> observer for the measurement.</a:t>
            </a:r>
          </a:p>
          <a:p>
            <a:pPr lvl="1"/>
            <a:r>
              <a:rPr lang="en-US" dirty="0" smtClean="0"/>
              <a:t>Have not started on the PCS code yet.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in 2010 Showed that Vertical Position Control can be Lost at Higher Aspect Ratio</a:t>
            </a:r>
            <a:endParaRPr lang="en-US" dirty="0"/>
          </a:p>
        </p:txBody>
      </p:sp>
      <p:pic>
        <p:nvPicPr>
          <p:cNvPr id="4" name="Picture 4" descr="Screen shot 2010-11-29 at 3.58.1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42999"/>
            <a:ext cx="4876800" cy="625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4953000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Fiducial</a:t>
            </a:r>
            <a:r>
              <a:rPr lang="en-US" dirty="0" smtClean="0"/>
              <a:t> (green) and 8 shots at higher aspect ratio.</a:t>
            </a:r>
          </a:p>
          <a:p>
            <a:pPr lvl="1"/>
            <a:r>
              <a:rPr lang="en-US" dirty="0" smtClean="0"/>
              <a:t>Black cases vertically stable, the colored ones have </a:t>
            </a:r>
            <a:r>
              <a:rPr lang="en-US" dirty="0" err="1" smtClean="0"/>
              <a:t>VDEs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VDE is always triggered when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=0.6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is not a particularly high value.</a:t>
            </a:r>
          </a:p>
          <a:p>
            <a:pPr lvl="1"/>
            <a:r>
              <a:rPr lang="en-US" dirty="0" smtClean="0"/>
              <a:t>Would preclude use of the scenario for many </a:t>
            </a:r>
            <a:r>
              <a:rPr lang="en-US" dirty="0" err="1" smtClean="0"/>
              <a:t>XPs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Many upgrade scenarios with central NBCD have l</a:t>
            </a:r>
            <a:r>
              <a:rPr lang="en-US" baseline="-25000" dirty="0" smtClean="0"/>
              <a:t>i</a:t>
            </a:r>
            <a:r>
              <a:rPr lang="en-US" dirty="0" smtClean="0"/>
              <a:t>&gt;0.6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Motivates improvements to the </a:t>
            </a:r>
            <a:r>
              <a:rPr lang="en-US" i="1" dirty="0" err="1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=0 controller.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To Fix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the detection of small vertical motion.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dZ/dt</a:t>
            </a:r>
            <a:r>
              <a:rPr lang="en-US" dirty="0" smtClean="0"/>
              <a:t> Observer”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</a:t>
            </a:r>
            <a:r>
              <a:rPr lang="en-US" dirty="0" smtClean="0"/>
              <a:t>-optimize vertical control gains with improved observer.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necessary, use RWM coils for vertical control.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Position Controller is a PD Controller Using Loop Voltages for </a:t>
            </a:r>
            <a:r>
              <a:rPr lang="en-US" dirty="0" err="1" smtClean="0"/>
              <a:t>dZ/dt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66800"/>
            <a:ext cx="9639300" cy="5613400"/>
          </a:xfrm>
        </p:spPr>
        <p:txBody>
          <a:bodyPr/>
          <a:lstStyle/>
          <a:p>
            <a:r>
              <a:rPr lang="en-US" dirty="0" smtClean="0"/>
              <a:t>Proportional controller is simply the </a:t>
            </a:r>
            <a:r>
              <a:rPr lang="en-US" dirty="0" err="1" smtClean="0"/>
              <a:t>Isoflux</a:t>
            </a:r>
            <a:r>
              <a:rPr lang="en-US" dirty="0" smtClean="0"/>
              <a:t> shape control algorithm:</a:t>
            </a:r>
          </a:p>
          <a:p>
            <a:endParaRPr lang="en-US" dirty="0" smtClean="0"/>
          </a:p>
          <a:p>
            <a:r>
              <a:rPr lang="en-US" dirty="0" smtClean="0"/>
              <a:t>Fast derivative controller is based on the up-down loop voltage difference.</a:t>
            </a:r>
          </a:p>
          <a:p>
            <a:endParaRPr lang="en-US" dirty="0" smtClean="0"/>
          </a:p>
          <a:p>
            <a:r>
              <a:rPr lang="en-US" dirty="0" smtClean="0"/>
              <a:t>The underlying assumption is that the plasma vertical position can be measured by only 2 loops: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Thesis: Using more loops will lead to a better estimation of the plasma position</a:t>
            </a:r>
            <a:r>
              <a:rPr lang="en-US" dirty="0" smtClean="0"/>
              <a:t>.	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 err="1" smtClean="0"/>
              <a:t>n</a:t>
            </a:r>
            <a:r>
              <a:rPr lang="en-US" dirty="0" smtClean="0"/>
              <a:t>=1 pickup from random loop orientation problems.</a:t>
            </a:r>
          </a:p>
          <a:p>
            <a:pPr lvl="1"/>
            <a:r>
              <a:rPr lang="en-US" dirty="0" smtClean="0"/>
              <a:t>More information for shapes that are distorted.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27263" y="1828800"/>
          <a:ext cx="5176837" cy="533400"/>
        </p:xfrm>
        <a:graphic>
          <a:graphicData uri="http://schemas.openxmlformats.org/presentationml/2006/ole">
            <p:oleObj spid="_x0000_s13314" name="Equation" r:id="rId3" imgW="2095500" imgH="21590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798763" y="3352800"/>
          <a:ext cx="4368800" cy="509588"/>
        </p:xfrm>
        <a:graphic>
          <a:graphicData uri="http://schemas.openxmlformats.org/presentationml/2006/ole">
            <p:oleObj spid="_x0000_s13315" name="Equation" r:id="rId4" imgW="2286000" imgH="26670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463800" y="5029200"/>
          <a:ext cx="4125913" cy="509588"/>
        </p:xfrm>
        <a:graphic>
          <a:graphicData uri="http://schemas.openxmlformats.org/presentationml/2006/ole">
            <p:oleObj spid="_x0000_s13316" name="Equation" r:id="rId5" imgW="2159000" imgH="2667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Tests Have Found That More</a:t>
            </a:r>
            <a:br>
              <a:rPr lang="en-US" dirty="0" smtClean="0"/>
            </a:br>
            <a:r>
              <a:rPr lang="en-US" dirty="0" smtClean="0"/>
              <a:t> Loops Are Better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5242560" cy="4866640"/>
          </a:xfrm>
        </p:spPr>
        <p:txBody>
          <a:bodyPr/>
          <a:lstStyle/>
          <a:p>
            <a:r>
              <a:rPr lang="en-US" dirty="0" smtClean="0"/>
              <a:t>Constructed ~220 NSTX </a:t>
            </a:r>
            <a:r>
              <a:rPr lang="en-US" dirty="0" err="1" smtClean="0"/>
              <a:t>equilibria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Shift them off the axis, change the </a:t>
            </a:r>
            <a:r>
              <a:rPr lang="en-US" dirty="0" err="1" smtClean="0"/>
              <a:t>divertor</a:t>
            </a:r>
            <a:r>
              <a:rPr lang="en-US" dirty="0" smtClean="0"/>
              <a:t> coils, change I</a:t>
            </a:r>
            <a:r>
              <a:rPr lang="en-US" baseline="-25000" dirty="0" smtClean="0"/>
              <a:t>P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Computed the flux at the various flux loop locations.</a:t>
            </a:r>
          </a:p>
          <a:p>
            <a:r>
              <a:rPr lang="en-US" dirty="0" smtClean="0"/>
              <a:t>Fit the magnetic axis location to a function: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07975" y="5181600"/>
          <a:ext cx="5072063" cy="849313"/>
        </p:xfrm>
        <a:graphic>
          <a:graphicData uri="http://schemas.openxmlformats.org/presentationml/2006/ole">
            <p:oleObj spid="_x0000_s14339" name="Equation" r:id="rId3" imgW="2654300" imgH="444500" progId="Equation.3">
              <p:embed/>
            </p:oleObj>
          </a:graphicData>
        </a:graphic>
      </p:graphicFrame>
      <p:pic>
        <p:nvPicPr>
          <p:cNvPr id="6" name="Picture 5" descr="Screen shot 2011-02-28 at 1.05.1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43000"/>
            <a:ext cx="3372814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Tests Have Found That More</a:t>
            </a:r>
            <a:br>
              <a:rPr lang="en-US" dirty="0" smtClean="0"/>
            </a:br>
            <a:r>
              <a:rPr lang="en-US" dirty="0" smtClean="0"/>
              <a:t> Loops Are Better (II)</a:t>
            </a:r>
            <a:endParaRPr lang="en-US" dirty="0"/>
          </a:p>
        </p:txBody>
      </p:sp>
      <p:pic>
        <p:nvPicPr>
          <p:cNvPr id="4" name="Picture 3" descr="Screen shot 2011-02-28 at 1.08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51524"/>
            <a:ext cx="4762001" cy="4478432"/>
          </a:xfrm>
          <a:prstGeom prst="rect">
            <a:avLst/>
          </a:prstGeom>
        </p:spPr>
      </p:pic>
      <p:pic>
        <p:nvPicPr>
          <p:cNvPr id="5" name="Picture 4" descr="Screen shot 2011-02-28 at 1.08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90800"/>
            <a:ext cx="4762500" cy="438032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839200" cy="685800"/>
          </a:xfrm>
        </p:spPr>
        <p:txBody>
          <a:bodyPr/>
          <a:lstStyle/>
          <a:p>
            <a:r>
              <a:rPr lang="en-US" dirty="0" smtClean="0"/>
              <a:t>Use only blue points in the fits (|</a:t>
            </a:r>
            <a:r>
              <a:rPr lang="en-US" dirty="0" err="1" smtClean="0"/>
              <a:t>Z</a:t>
            </a:r>
            <a:r>
              <a:rPr lang="en-US" baseline="-25000" dirty="0" err="1" smtClean="0"/>
              <a:t>maxis</a:t>
            </a:r>
            <a:r>
              <a:rPr lang="en-US" dirty="0" smtClean="0"/>
              <a:t>|&lt;15 cm)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981200"/>
            <a:ext cx="330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1 Pair of Loops</a:t>
            </a:r>
          </a:p>
          <a:p>
            <a:pPr algn="ctr"/>
            <a:r>
              <a:rPr lang="en-US" sz="1800" dirty="0" smtClean="0"/>
              <a:t>(On Primary Passive Plates)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743365" y="1981200"/>
            <a:ext cx="2157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9 Pair of Loops</a:t>
            </a:r>
          </a:p>
          <a:p>
            <a:pPr algn="ctr"/>
            <a:r>
              <a:rPr lang="en-US" sz="1800" dirty="0" smtClean="0"/>
              <a:t>(6 Cat. 4, 3 Cat. 3)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638800" y="3429000"/>
            <a:ext cx="4191000" cy="22098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Position Control May Be Possible With</a:t>
            </a:r>
            <a:br>
              <a:rPr lang="en-US" dirty="0" smtClean="0"/>
            </a:br>
            <a:r>
              <a:rPr lang="en-US" dirty="0" smtClean="0"/>
              <a:t> the RWM Coils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221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RWM Coils: F</a:t>
            </a:r>
            <a:r>
              <a:rPr lang="en-US" sz="1800" baseline="-25000" dirty="0" smtClean="0"/>
              <a:t>Z</a:t>
            </a:r>
            <a:r>
              <a:rPr lang="en-US" sz="1800" dirty="0" smtClean="0"/>
              <a:t>=78</a:t>
            </a:r>
            <a:endParaRPr lang="en-US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81800" y="990600"/>
          <a:ext cx="1485900" cy="833005"/>
        </p:xfrm>
        <a:graphic>
          <a:graphicData uri="http://schemas.openxmlformats.org/presentationml/2006/ole">
            <p:oleObj spid="_x0000_s17410" name="Equation" r:id="rId3" imgW="838200" imgH="4699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219200"/>
            <a:ext cx="658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Calculate force assuming 1 amp of power supply currents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752600"/>
            <a:ext cx="226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PF-3 Coil: F</a:t>
            </a:r>
            <a:r>
              <a:rPr lang="en-US" sz="1800" baseline="-25000" dirty="0" smtClean="0"/>
              <a:t>Z</a:t>
            </a:r>
            <a:r>
              <a:rPr lang="en-US" sz="1800" dirty="0" smtClean="0"/>
              <a:t>=1500</a:t>
            </a:r>
            <a:endParaRPr lang="en-US" sz="1800" dirty="0"/>
          </a:p>
        </p:txBody>
      </p:sp>
      <p:pic>
        <p:nvPicPr>
          <p:cNvPr id="9" name="Picture 8" descr="Screen shot 2011-03-01 at 11.10.0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211" y="2133600"/>
            <a:ext cx="2817589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1981200"/>
            <a:ext cx="4038600" cy="357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RWM Coils make far less force for the same power supply current.</a:t>
            </a:r>
          </a:p>
          <a:p>
            <a:endParaRPr lang="en-US" sz="1800" dirty="0" smtClean="0"/>
          </a:p>
          <a:p>
            <a:r>
              <a:rPr lang="en-US" sz="1400" dirty="0" smtClean="0">
                <a:solidFill>
                  <a:srgbClr val="FF33CC"/>
                </a:solidFill>
              </a:rPr>
              <a:t>(ratio is not as bad for lower-elongation plasmas)</a:t>
            </a:r>
          </a:p>
          <a:p>
            <a:endParaRPr lang="en-US" sz="1800" dirty="0" smtClean="0"/>
          </a:p>
          <a:p>
            <a:r>
              <a:rPr lang="en-US" sz="1800" dirty="0" smtClean="0"/>
              <a:t>However….</a:t>
            </a:r>
          </a:p>
          <a:p>
            <a:endParaRPr lang="en-US" sz="1800" dirty="0" smtClean="0"/>
          </a:p>
          <a:p>
            <a:r>
              <a:rPr lang="en-US" sz="1800" dirty="0" smtClean="0"/>
              <a:t>1) SPA are very fast (to 3 kA in 1-2 msec)</a:t>
            </a:r>
          </a:p>
          <a:p>
            <a:endParaRPr lang="en-US" sz="1800" dirty="0" smtClean="0"/>
          </a:p>
          <a:p>
            <a:r>
              <a:rPr lang="en-US" sz="1800" dirty="0" smtClean="0"/>
              <a:t>2) RWM coil field  may not couple as strongly to the passive plates.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6553200"/>
            <a:ext cx="4038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this as a last resort if we have insufficient vertical control margin after other things are tried.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1-03-01 at 11.02.2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057400"/>
            <a:ext cx="2830612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66800"/>
            <a:ext cx="9639300" cy="3657600"/>
          </a:xfrm>
        </p:spPr>
        <p:txBody>
          <a:bodyPr/>
          <a:lstStyle/>
          <a:p>
            <a:r>
              <a:rPr lang="en-US" sz="2400" dirty="0" smtClean="0"/>
              <a:t>Debugging</a:t>
            </a:r>
            <a:r>
              <a:rPr lang="en-US" sz="2400" dirty="0" smtClean="0"/>
              <a:t>: Compare </a:t>
            </a:r>
            <a:r>
              <a:rPr lang="en-US" sz="2400" dirty="0" smtClean="0"/>
              <a:t>PCS calculations to identical off-line versions.</a:t>
            </a:r>
            <a:endParaRPr lang="en-US" sz="2400" dirty="0" smtClean="0"/>
          </a:p>
          <a:p>
            <a:r>
              <a:rPr lang="en-US" sz="2400" dirty="0" smtClean="0"/>
              <a:t>XMP (?): Test that system is </a:t>
            </a:r>
            <a:r>
              <a:rPr lang="en-US" sz="2400" dirty="0" smtClean="0"/>
              <a:t>correctly coupled to the PF-3 coils.</a:t>
            </a:r>
            <a:endParaRPr lang="en-US" sz="2400" dirty="0" smtClean="0"/>
          </a:p>
          <a:p>
            <a:r>
              <a:rPr lang="en-US" sz="2400" dirty="0" smtClean="0"/>
              <a:t>Day 1: Optimize gains with PF-3 as actuator, new </a:t>
            </a:r>
            <a:r>
              <a:rPr lang="en-US" sz="2400" dirty="0" err="1" smtClean="0"/>
              <a:t>dZ/dt</a:t>
            </a:r>
            <a:r>
              <a:rPr lang="en-US" sz="2400" dirty="0" smtClean="0"/>
              <a:t> observer.</a:t>
            </a:r>
          </a:p>
          <a:p>
            <a:pPr lvl="1"/>
            <a:r>
              <a:rPr lang="en-US" sz="2000" dirty="0" smtClean="0"/>
              <a:t>Reload vertically unstable </a:t>
            </a:r>
            <a:r>
              <a:rPr lang="en-US" sz="2000" dirty="0" smtClean="0"/>
              <a:t>target, A~1.75, </a:t>
            </a:r>
            <a:r>
              <a:rPr lang="en-US" sz="2000" dirty="0" err="1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/>
              <a:t>=2.9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gas injection to drive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up ?</a:t>
            </a:r>
          </a:p>
          <a:p>
            <a:r>
              <a:rPr lang="en-US" sz="2400" dirty="0" smtClean="0"/>
              <a:t>Day </a:t>
            </a:r>
            <a:r>
              <a:rPr lang="en-US" sz="2400" dirty="0" smtClean="0"/>
              <a:t>2 (if necessary</a:t>
            </a:r>
            <a:r>
              <a:rPr lang="en-US" sz="2400" dirty="0" smtClean="0"/>
              <a:t>):</a:t>
            </a:r>
          </a:p>
          <a:p>
            <a:pPr lvl="1"/>
            <a:r>
              <a:rPr lang="en-US" sz="2000" dirty="0" smtClean="0"/>
              <a:t>Repeat unstable scenario, using RWM coils for </a:t>
            </a:r>
            <a:r>
              <a:rPr lang="en-US" sz="2000" dirty="0" err="1" smtClean="0"/>
              <a:t>n</a:t>
            </a:r>
            <a:r>
              <a:rPr lang="en-US" sz="2000" dirty="0" smtClean="0"/>
              <a:t>=0 control. Do a derivative gain scan.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4800600"/>
            <a:ext cx="97536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2059" marR="0" lvl="0" indent="-382059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if this does not work?</a:t>
            </a: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Could replace the PD controller with something more sophisticated.</a:t>
            </a: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voltage capability on PF-3.</a:t>
            </a: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i="0" kern="0" baseline="0" dirty="0" smtClean="0">
                <a:solidFill>
                  <a:schemeClr val="tx1"/>
                </a:solidFill>
                <a:latin typeface="+mn-lt"/>
              </a:rPr>
              <a:t>Make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PF-2 bi-polar for vertical control.</a:t>
            </a:r>
          </a:p>
          <a:p>
            <a:pPr marL="891471" lvl="1" indent="-382059" eaLnBrk="0" hangingPunct="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always run with a PF-2 positive bias (not-desirable!)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75437</TotalTime>
  <Words>811</Words>
  <Application>Microsoft Macintosh PowerPoint</Application>
  <PresentationFormat>Custom</PresentationFormat>
  <Paragraphs>145</Paragraphs>
  <Slides>10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Blank Presentation</vt:lpstr>
      <vt:lpstr>Microsoft Equation</vt:lpstr>
      <vt:lpstr>Equation</vt:lpstr>
      <vt:lpstr>Slide 1</vt:lpstr>
      <vt:lpstr>XP in 2010 Showed that Vertical Position Control can be Lost at Higher Aspect Ratio</vt:lpstr>
      <vt:lpstr>Strategy To Fix Problem</vt:lpstr>
      <vt:lpstr>Vertical Position Controller is a PD Controller Using Loop Voltages for dZ/dt Measurement</vt:lpstr>
      <vt:lpstr>Numerical Tests Have Found That More  Loops Are Better (I)</vt:lpstr>
      <vt:lpstr>Numerical Tests Have Found That More  Loops Are Better (II)</vt:lpstr>
      <vt:lpstr>Vertical Position Control May Be Possible With  the RWM Coils</vt:lpstr>
      <vt:lpstr>Run Plan</vt:lpstr>
      <vt:lpstr>Backup</vt:lpstr>
      <vt:lpstr>PCS Status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12353</cp:revision>
  <dcterms:created xsi:type="dcterms:W3CDTF">2011-03-15T13:30:14Z</dcterms:created>
  <dcterms:modified xsi:type="dcterms:W3CDTF">2011-03-15T14:13:23Z</dcterms:modified>
</cp:coreProperties>
</file>